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F65CE9-0B44-4FCD-B1A8-F431B5C489B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E9DCEF8-7456-443D-A7E3-B81572D2009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AD603D-66A4-49BA-9D14-E7F2C2D7CE8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C6B444-A79B-496A-A139-19465000D86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9ABE378-493F-4305-AE71-A6AEC2E09A0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8A0DA6-DC04-4A7A-91E4-C69DF5F169A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8F38205-7614-43DC-AA3D-34D984A58A8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FEFAA2D-B266-46E0-A60F-1F2FA6E7ECF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38DAC53-45C6-47CA-B0BC-B1B7B96237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CA7F4CF-347C-434D-99FB-61B4D4940C2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BAC089F-353F-4AB1-BEEB-F118AFFB47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02422B-C737-4CC5-9C1F-5AD0CD88291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B4C1C4D-A01D-4180-82BA-04EDA11FDE8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E0EE27D-C477-445E-BE49-A82C089B15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A6F3DA5-87CA-4016-B253-544468A1A3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003BD42-6917-46C8-B62A-AA1D7F01F93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AB32EF-6195-4AC6-971F-3018A2A0308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490592D-8AF9-479A-B81B-BE3FAA1676C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022AAAA-74E6-4C82-9ABD-26663E38EBB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C18040F-E343-45C9-9B1D-80F54827AF1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E9C63FC-B9F7-4EC8-887C-960C03B9ACE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FFA8ABD-8947-4F38-A10D-E441B9F0185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EA37AB-FA6D-4C2F-8BF9-B337626E2A0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F97D2FF-B243-497B-879E-5B6F5C1C402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9FFF4DE-2C0C-4A63-B514-5EC5997F368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71D00C4-398B-4E7D-BD3B-175200C0CBE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922EB45-F198-467A-A9DB-A9D9C1E12E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C7D90E3-7884-4C03-9A6E-42DBAF0BF6F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B28D5F9-DC9D-4E52-98B7-0F871EB1B57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65ECF91-2B73-4ED7-960C-B031636AA3F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3FF4AB-E448-420C-8AC7-48C620AC8C4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BBA9BE-E33D-4850-A7BD-825541FD139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94676B-8F41-45C7-B4ED-A8F2FBE3DDA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E9B9F1D-451F-4B3D-8490-00E0116566F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AAD0C1-47DC-4456-AD4B-4D93037962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27F5E0-BEF0-4753-A100-5ACADD0F600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6D016A-FEF4-44F9-8F9E-53666B0EA19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E5F0581-1FB2-4C7A-9A74-60742260F50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571C01-4BA5-4327-9752-FAEEE9A7E2D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125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126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127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131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938880" y="749520"/>
            <a:ext cx="10414440" cy="646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sz="4400"/>
              <a:t/>
            </a:r>
            <a:br>
              <a:rPr sz="4400"/>
            </a:br>
            <a:r>
              <a:rPr lang="hu-HU" sz="4000" b="1" strike="noStrike" spc="-1">
                <a:solidFill>
                  <a:srgbClr val="000000"/>
                </a:solidFill>
                <a:latin typeface="Calibri Light"/>
              </a:rPr>
              <a:t>A munkaterápia menete  a </a:t>
            </a:r>
            <a:r>
              <a:rPr sz="4000"/>
              <a:t/>
            </a:r>
            <a:br>
              <a:rPr sz="4000"/>
            </a:br>
            <a:r>
              <a:rPr lang="hu-HU" sz="4000" b="1" strike="noStrike" spc="-1">
                <a:solidFill>
                  <a:srgbClr val="000000"/>
                </a:solidFill>
                <a:latin typeface="Calibri Light"/>
              </a:rPr>
              <a:t>Portage modell alapján 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263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5000" lnSpcReduction="2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0" strike="noStrike" spc="-1">
                <a:solidFill>
                  <a:srgbClr val="000000"/>
                </a:solidFill>
                <a:latin typeface="Calibri Light"/>
              </a:rPr>
              <a:t>Henter Csilla - Bonus Pastor Alapítvány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0" strike="noStrike" spc="-1">
                <a:solidFill>
                  <a:srgbClr val="000000"/>
                </a:solidFill>
                <a:latin typeface="Calibri Light"/>
              </a:rPr>
              <a:t>igazgatója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 Light"/>
              </a:rPr>
              <a:t>2023 június 27-30 Magyarózd</a:t>
            </a:r>
            <a:r>
              <a:rPr lang="hu-HU" sz="2800" b="0" strike="noStrike" spc="-1">
                <a:solidFill>
                  <a:srgbClr val="000000"/>
                </a:solidFill>
                <a:latin typeface="Calibri Light"/>
              </a:rPr>
              <a:t> 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Picture 2" descr="https://lh4.googleusercontent.com/V94q7RrPT2z4UzKFSC2djIWes0YIp7HCvGk1pEXEqnH0_pOEogxirHiCcSUNk94m7lEnlxdwBoI9JkfJZxYLvYOGAavc4gduUZ8acCWoBPOwIcBb_5b3pyyMWGgnDKBfbbyBMiVb2WNNHjt6RrYEAA=s2048"/>
          <p:cNvPicPr/>
          <p:nvPr/>
        </p:nvPicPr>
        <p:blipFill>
          <a:blip r:embed="rId7"/>
          <a:stretch/>
        </p:blipFill>
        <p:spPr>
          <a:xfrm>
            <a:off x="1094040" y="2230200"/>
            <a:ext cx="5128560" cy="287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96;p2" descr="erasmus2020flag"/>
          <p:cNvPicPr/>
          <p:nvPr/>
        </p:nvPicPr>
        <p:blipFill>
          <a:blip r:embed="rId2"/>
          <a:stretch/>
        </p:blipFill>
        <p:spPr>
          <a:xfrm>
            <a:off x="756360" y="20988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228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229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230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231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232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233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410256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 Light"/>
              </a:rPr>
              <a:t>Munkaterápia – Hol?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1" strike="noStrike" spc="-1">
                <a:solidFill>
                  <a:srgbClr val="000000"/>
                </a:solidFill>
                <a:latin typeface="Calibri Light"/>
              </a:rPr>
              <a:t>Munkaterületek a Terápiás Otthonban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Takarítás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6" name="Content Placeholder 3"/>
          <p:cNvPicPr/>
          <p:nvPr/>
        </p:nvPicPr>
        <p:blipFill>
          <a:blip r:embed="rId7"/>
          <a:stretch/>
        </p:blipFill>
        <p:spPr>
          <a:xfrm>
            <a:off x="5243760" y="1681920"/>
            <a:ext cx="2980800" cy="39182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4"/>
          <p:cNvPicPr/>
          <p:nvPr/>
        </p:nvPicPr>
        <p:blipFill>
          <a:blip r:embed="rId8"/>
          <a:stretch/>
        </p:blipFill>
        <p:spPr>
          <a:xfrm rot="16200000">
            <a:off x="7967160" y="2506320"/>
            <a:ext cx="4031640" cy="291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239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240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241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242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243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244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245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80400" y="987480"/>
            <a:ext cx="4626000" cy="1259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 Light"/>
              </a:rPr>
              <a:t>Munkaterápia során szerzett kompetenciák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74360" y="210132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 lnSpcReduction="1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39560" indent="-439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M</a:t>
            </a:r>
            <a:r>
              <a:rPr lang="en-US" sz="2600" b="0" strike="noStrike" spc="-1">
                <a:solidFill>
                  <a:srgbClr val="000000"/>
                </a:solidFill>
                <a:latin typeface="Calibri Light"/>
              </a:rPr>
              <a:t>egbízhatóság, 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439560" indent="-439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S</a:t>
            </a:r>
            <a:r>
              <a:rPr lang="en-US" sz="2600" b="0" strike="noStrike" spc="-1">
                <a:solidFill>
                  <a:srgbClr val="000000"/>
                </a:solidFill>
                <a:latin typeface="Calibri Light"/>
              </a:rPr>
              <a:t>zavahihetőség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439560" indent="-439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P</a:t>
            </a:r>
            <a:r>
              <a:rPr lang="en-US" sz="2600" b="0" strike="noStrike" spc="-1">
                <a:solidFill>
                  <a:srgbClr val="000000"/>
                </a:solidFill>
                <a:latin typeface="Calibri Light"/>
              </a:rPr>
              <a:t>ontos</a:t>
            </a: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ság</a:t>
            </a:r>
            <a:r>
              <a:rPr lang="en-US" sz="2600" b="0" strike="noStrike" spc="-1">
                <a:solidFill>
                  <a:srgbClr val="000000"/>
                </a:solidFill>
                <a:latin typeface="Calibri Light"/>
              </a:rPr>
              <a:t> 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439560" indent="-439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T</a:t>
            </a:r>
            <a:r>
              <a:rPr lang="en-US" sz="2600" b="0" strike="noStrike" spc="-1">
                <a:solidFill>
                  <a:srgbClr val="000000"/>
                </a:solidFill>
                <a:latin typeface="Calibri Light"/>
              </a:rPr>
              <a:t>anulási készség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439560" indent="-439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E</a:t>
            </a:r>
            <a:r>
              <a:rPr lang="en-US" sz="2600" b="0" strike="noStrike" spc="-1">
                <a:solidFill>
                  <a:srgbClr val="000000"/>
                </a:solidFill>
                <a:latin typeface="Calibri Light"/>
              </a:rPr>
              <a:t>gyüttműködési készség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439560" indent="-439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Tervezés képessége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439560" indent="-439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Elszámoltathatóság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439560" indent="-439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600" b="0" strike="noStrike" spc="-1">
                <a:solidFill>
                  <a:srgbClr val="000000"/>
                </a:solidFill>
                <a:latin typeface="Calibri Light"/>
              </a:rPr>
              <a:t>Igényesség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8" name="Picture 7" descr="business, success, &lt;strong&gt;planning&lt;/strong&gt;, schedule, plan, stairs, board, drawing ..."/>
          <p:cNvPicPr/>
          <p:nvPr/>
        </p:nvPicPr>
        <p:blipFill>
          <a:blip r:embed="rId7"/>
          <a:stretch/>
        </p:blipFill>
        <p:spPr>
          <a:xfrm>
            <a:off x="6563160" y="1897560"/>
            <a:ext cx="4187880" cy="4130640"/>
          </a:xfrm>
          <a:prstGeom prst="rect">
            <a:avLst/>
          </a:prstGeom>
          <a:ln w="0">
            <a:noFill/>
          </a:ln>
        </p:spPr>
      </p:pic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5968080" y="1434960"/>
            <a:ext cx="4906440" cy="465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                      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251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252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253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254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255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256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257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04880" y="664560"/>
            <a:ext cx="434016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 Light"/>
              </a:rPr>
              <a:t>Munkaterápia során szerzett kompetenciák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947160" y="2375640"/>
            <a:ext cx="3824640" cy="349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Készségfejlesztés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Érzések megismerése, kifejezése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Önismeret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Önbizalom építése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Felelősségek vállalása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0" name="Content Placeholder 3" descr="Corporate Social &lt;strong&gt;Responsibility&lt;/strong&gt;- A New &lt;strong&gt;Responsibility&lt;/strong&gt; For Every Company ..."/>
          <p:cNvPicPr/>
          <p:nvPr/>
        </p:nvPicPr>
        <p:blipFill>
          <a:blip r:embed="rId7"/>
          <a:stretch/>
        </p:blipFill>
        <p:spPr>
          <a:xfrm>
            <a:off x="5796720" y="2510280"/>
            <a:ext cx="5778720" cy="324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96;p2" descr="erasmus2020flag"/>
          <p:cNvPicPr/>
          <p:nvPr/>
        </p:nvPicPr>
        <p:blipFill>
          <a:blip r:embed="rId2"/>
          <a:stretch/>
        </p:blipFill>
        <p:spPr>
          <a:xfrm>
            <a:off x="1434240" y="12708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262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263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264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265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266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267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268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756720" y="1148400"/>
            <a:ext cx="10515240" cy="878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hu-HU" sz="3600" b="0" strike="noStrike" spc="-1">
                <a:solidFill>
                  <a:srgbClr val="000000"/>
                </a:solidFill>
                <a:latin typeface="Calibri Light"/>
              </a:rPr>
              <a:t>Köszönöm a figyelmet!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0" name="Content Placeholder 10"/>
          <p:cNvPicPr/>
          <p:nvPr/>
        </p:nvPicPr>
        <p:blipFill>
          <a:blip r:embed="rId7"/>
          <a:stretch/>
        </p:blipFill>
        <p:spPr>
          <a:xfrm>
            <a:off x="3603960" y="2758680"/>
            <a:ext cx="4820400" cy="293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96;p 1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136" name="Google Shape;97;p 1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137" name="Google Shape;98;p 1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138" name="Google Shape;99;p 1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139" name="Google Shape;100;p 1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140" name="Google Shape;101;p 1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141" name="Google Shape;102;p 1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142" name="Google Shape;103;p 1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786600"/>
            <a:ext cx="10515240" cy="90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 dirty="0">
                <a:solidFill>
                  <a:srgbClr val="000000"/>
                </a:solidFill>
                <a:latin typeface="Calibri Light"/>
              </a:rPr>
              <a:t>A Portage modell </a:t>
            </a:r>
            <a:r>
              <a:rPr lang="hu-HU" sz="3600" b="1" strike="noStrike" spc="-1" dirty="0" smtClean="0">
                <a:solidFill>
                  <a:srgbClr val="000000"/>
                </a:solidFill>
                <a:latin typeface="Calibri Light"/>
              </a:rPr>
              <a:t>holisztikus szemlélet</a:t>
            </a:r>
            <a:endParaRPr lang="en-US" sz="36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2519" y="1772816"/>
            <a:ext cx="11357927" cy="370494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hu-HU" sz="2800" b="1" strike="noStrike" spc="-1" dirty="0" smtClean="0">
              <a:solidFill>
                <a:srgbClr val="000000"/>
              </a:solidFill>
              <a:latin typeface="Calibri Light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u-HU" sz="2400" b="1" spc="-1" dirty="0" smtClean="0">
                <a:solidFill>
                  <a:srgbClr val="000000"/>
                </a:solidFill>
                <a:latin typeface="Calibri Light"/>
              </a:rPr>
              <a:t>bio</a:t>
            </a:r>
            <a:endParaRPr lang="hu-HU" sz="2400" b="1" spc="-1" dirty="0">
              <a:solidFill>
                <a:srgbClr val="000000"/>
              </a:solidFill>
              <a:latin typeface="Calibri Light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Calibri Light"/>
              </a:rPr>
              <a:t>pszicho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u-HU" sz="2400" b="1" spc="-1" dirty="0" smtClean="0">
                <a:solidFill>
                  <a:srgbClr val="000000"/>
                </a:solidFill>
                <a:latin typeface="Calibri Light"/>
              </a:rPr>
              <a:t>s</a:t>
            </a:r>
            <a:r>
              <a:rPr lang="hu-HU" sz="2400" b="1" strike="noStrike" spc="-1" dirty="0" smtClean="0">
                <a:solidFill>
                  <a:srgbClr val="000000"/>
                </a:solidFill>
                <a:latin typeface="Calibri Light"/>
              </a:rPr>
              <a:t>zociális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u-HU" sz="2400" b="1" strike="noStrike" spc="-1" smtClean="0">
                <a:solidFill>
                  <a:srgbClr val="000000"/>
                </a:solidFill>
                <a:latin typeface="Calibri Light"/>
              </a:rPr>
              <a:t>spirituális </a:t>
            </a:r>
            <a:r>
              <a:rPr lang="hu-HU" sz="2400" spc="-1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400" b="1" strike="noStrike" spc="-1" smtClean="0">
                <a:solidFill>
                  <a:srgbClr val="000000"/>
                </a:solidFill>
                <a:latin typeface="Calibri Light"/>
              </a:rPr>
              <a:t>megközelítés</a:t>
            </a:r>
            <a:endParaRPr lang="hu-HU" sz="2400" b="1" strike="noStrike" spc="-1" dirty="0" smtClean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2800" b="1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1" strike="noStrike" spc="-1" dirty="0" smtClean="0">
                <a:solidFill>
                  <a:srgbClr val="000000"/>
                </a:solidFill>
                <a:latin typeface="Calibri Light"/>
              </a:rPr>
              <a:t>A munka </a:t>
            </a:r>
            <a:r>
              <a:rPr lang="hu-HU" sz="2800" b="1" strike="noStrike" spc="-1" dirty="0">
                <a:solidFill>
                  <a:srgbClr val="000000"/>
                </a:solidFill>
                <a:latin typeface="Calibri Light"/>
              </a:rPr>
              <a:t>a </a:t>
            </a:r>
            <a:r>
              <a:rPr lang="hu-HU" sz="2800" b="1" strike="noStrike" spc="-1" dirty="0" smtClean="0">
                <a:solidFill>
                  <a:srgbClr val="000000"/>
                </a:solidFill>
                <a:latin typeface="Calibri Light"/>
              </a:rPr>
              <a:t>társadalmi beilleszkedés </a:t>
            </a:r>
            <a:r>
              <a:rPr lang="hu-HU" sz="2800" b="1" strike="noStrike" spc="-1" dirty="0">
                <a:solidFill>
                  <a:srgbClr val="000000"/>
                </a:solidFill>
                <a:latin typeface="Calibri Light"/>
              </a:rPr>
              <a:t>eszköze.</a:t>
            </a:r>
            <a:endParaRPr lang="en-US" sz="2800" b="1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7" name="Picture 3" descr="C:\Users\mcali\AppData\Local\Microsoft\Windows\INetCache\IE\TOXUP9M9\construction-workers-9469_960_72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132856"/>
            <a:ext cx="362621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96;p 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146" name="Google Shape;97;p 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147" name="Google Shape;98;p 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148" name="Google Shape;99;p 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149" name="Google Shape;100;p 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150" name="Google Shape;101;p 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151" name="Google Shape;102;p 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152" name="Google Shape;103;p 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786600"/>
            <a:ext cx="10515240" cy="90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 dirty="0">
                <a:solidFill>
                  <a:srgbClr val="000000"/>
                </a:solidFill>
                <a:latin typeface="Calibri Light"/>
              </a:rPr>
              <a:t>Munkaterápia  - Miért? 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2520" y="2106000"/>
            <a:ext cx="10136520" cy="3371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1" strike="noStrike" spc="-1" dirty="0">
                <a:solidFill>
                  <a:srgbClr val="000000"/>
                </a:solidFill>
                <a:latin typeface="Calibri Light"/>
              </a:rPr>
              <a:t>   A függőség negatív hatásai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000000"/>
                </a:solidFill>
                <a:latin typeface="Calibri Light"/>
              </a:rPr>
              <a:t>Munkamorálra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000000"/>
                </a:solidFill>
                <a:latin typeface="Calibri Light"/>
              </a:rPr>
              <a:t>Felelősségtudatra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000000"/>
                </a:solidFill>
                <a:latin typeface="Calibri Light"/>
              </a:rPr>
              <a:t>Következetességre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000000"/>
                </a:solidFill>
                <a:latin typeface="Calibri Light"/>
              </a:rPr>
              <a:t>Pontosságra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 dirty="0">
                <a:solidFill>
                  <a:srgbClr val="000000"/>
                </a:solidFill>
                <a:latin typeface="Calibri Light"/>
              </a:rPr>
              <a:t>Tervezőképességre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Picture 5" descr="Free Images : wood, roof, ruin, material, destroyed, crash, &lt;strong&gt;destruction&lt;/strong&gt; ..."/>
          <p:cNvPicPr/>
          <p:nvPr/>
        </p:nvPicPr>
        <p:blipFill>
          <a:blip r:embed="rId7"/>
          <a:stretch/>
        </p:blipFill>
        <p:spPr>
          <a:xfrm>
            <a:off x="4904640" y="2758680"/>
            <a:ext cx="5763240" cy="2481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158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159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161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162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163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9880" y="1194840"/>
            <a:ext cx="7010640" cy="862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200" b="0" strike="noStrike" spc="-1">
                <a:solidFill>
                  <a:srgbClr val="000000"/>
                </a:solidFill>
                <a:latin typeface="Calibri Light"/>
              </a:rPr>
              <a:t> </a:t>
            </a:r>
            <a:r>
              <a:rPr lang="hu-HU" sz="3600" b="1" strike="noStrike" spc="-1">
                <a:solidFill>
                  <a:srgbClr val="000000"/>
                </a:solidFill>
                <a:latin typeface="Calibri Light"/>
              </a:rPr>
              <a:t>Munkaterápia – Milyen céllal?</a:t>
            </a:r>
            <a:r>
              <a:rPr lang="hu-HU" sz="3600" b="0" strike="noStrike" spc="-1">
                <a:solidFill>
                  <a:srgbClr val="000000"/>
                </a:solidFill>
                <a:latin typeface="Calibri Light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5183280" y="2838960"/>
            <a:ext cx="6171840" cy="202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839880" y="2715480"/>
            <a:ext cx="3931920" cy="247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500" lnSpcReduction="2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3300" b="1" strike="noStrike" spc="-1">
                <a:solidFill>
                  <a:srgbClr val="000000"/>
                </a:solidFill>
                <a:latin typeface="Calibri Light"/>
              </a:rPr>
              <a:t>A munkaterápia pozitív  hatásai</a:t>
            </a: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  <a:p>
            <a:pPr marL="245160" indent="-245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600" b="0" strike="noStrike" spc="-1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ikerélményt</a:t>
            </a:r>
            <a:r>
              <a:rPr lang="hu-HU" sz="2600" b="0" strike="noStrike" spc="-1">
                <a:solidFill>
                  <a:srgbClr val="000000"/>
                </a:solidFill>
                <a:latin typeface="Calibri"/>
              </a:rPr>
              <a:t> ad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  </a:t>
            </a:r>
          </a:p>
          <a:p>
            <a:pPr marL="245160" indent="-245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hasznosság tudat</a:t>
            </a:r>
            <a:r>
              <a:rPr lang="hu-HU" sz="2600" b="0" strike="noStrike" spc="-1">
                <a:solidFill>
                  <a:srgbClr val="000000"/>
                </a:solidFill>
                <a:latin typeface="Calibri"/>
              </a:rPr>
              <a:t>ot erősít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245160" indent="-245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600" b="0" strike="noStrike" spc="-1">
                <a:solidFill>
                  <a:srgbClr val="000000"/>
                </a:solidFill>
                <a:latin typeface="Calibri"/>
              </a:rPr>
              <a:t>új kompentenciák elsajátítását és gyakorlását teszi lehetővé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Picture 4" descr="Graphique Succès Coopération · Image gratuite sur Pixabay"/>
          <p:cNvPicPr/>
          <p:nvPr/>
        </p:nvPicPr>
        <p:blipFill>
          <a:blip r:embed="rId7"/>
          <a:stretch/>
        </p:blipFill>
        <p:spPr>
          <a:xfrm>
            <a:off x="6734160" y="1085760"/>
            <a:ext cx="3679200" cy="505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169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170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171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172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173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174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175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79600" y="1314360"/>
            <a:ext cx="6786360" cy="752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 Light"/>
              </a:rPr>
              <a:t>Munkaterápia – Kinek?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Felépülő szenvedélybetegek számára a második (új kliens) fázistól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9" name="Picture 2"/>
          <p:cNvPicPr/>
          <p:nvPr/>
        </p:nvPicPr>
        <p:blipFill>
          <a:blip r:embed="rId7"/>
          <a:stretch/>
        </p:blipFill>
        <p:spPr>
          <a:xfrm>
            <a:off x="5735880" y="2057400"/>
            <a:ext cx="5088240" cy="390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181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182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183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184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185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186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187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443088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 Light"/>
              </a:rPr>
              <a:t>Munkaterápia – Hol?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Content Placeholder 2"/>
          <p:cNvPicPr/>
          <p:nvPr/>
        </p:nvPicPr>
        <p:blipFill>
          <a:blip r:embed="rId7"/>
          <a:stretch/>
        </p:blipFill>
        <p:spPr>
          <a:xfrm>
            <a:off x="5271120" y="2316960"/>
            <a:ext cx="4599360" cy="3389400"/>
          </a:xfrm>
          <a:prstGeom prst="rect">
            <a:avLst/>
          </a:prstGeom>
          <a:ln w="0">
            <a:noFill/>
          </a:ln>
        </p:spPr>
      </p:pic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1" strike="noStrike" spc="-1">
                <a:solidFill>
                  <a:srgbClr val="000000"/>
                </a:solidFill>
                <a:latin typeface="Calibri"/>
              </a:rPr>
              <a:t>Munkaterületek a Terápiás Otthonban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Takarítás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Konyha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Mosóda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192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193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194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195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196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197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198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474408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 Light"/>
              </a:rPr>
              <a:t>Munkaterápia – Hol?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0" name="Content Placeholder 2"/>
          <p:cNvPicPr/>
          <p:nvPr/>
        </p:nvPicPr>
        <p:blipFill>
          <a:blip r:embed="rId7"/>
          <a:stretch/>
        </p:blipFill>
        <p:spPr>
          <a:xfrm>
            <a:off x="5320440" y="2057400"/>
            <a:ext cx="2564280" cy="341928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839880" y="2441160"/>
            <a:ext cx="3931920" cy="3427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1" strike="noStrike" spc="-1">
                <a:solidFill>
                  <a:srgbClr val="000000"/>
                </a:solidFill>
                <a:latin typeface="Calibri Light"/>
              </a:rPr>
              <a:t>Munkaterületek a Terápiás Otthonban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Állatok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Asztalosműhely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Picture 7"/>
          <p:cNvPicPr/>
          <p:nvPr/>
        </p:nvPicPr>
        <p:blipFill>
          <a:blip r:embed="rId8"/>
          <a:stretch/>
        </p:blipFill>
        <p:spPr>
          <a:xfrm>
            <a:off x="8978760" y="2685960"/>
            <a:ext cx="2579400" cy="331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204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205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206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207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208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209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210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4237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 Light"/>
              </a:rPr>
              <a:t>Munkaterápia – Hol?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2" name="Content Placeholder 2"/>
          <p:cNvPicPr/>
          <p:nvPr/>
        </p:nvPicPr>
        <p:blipFill>
          <a:blip r:embed="rId7"/>
          <a:stretch/>
        </p:blipFill>
        <p:spPr>
          <a:xfrm>
            <a:off x="5253480" y="1387800"/>
            <a:ext cx="2673720" cy="353484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1" strike="noStrike" spc="-1">
                <a:solidFill>
                  <a:srgbClr val="000000"/>
                </a:solidFill>
                <a:latin typeface="Calibri Light"/>
              </a:rPr>
              <a:t>Munkaterületek a Terápiás Otthonban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Kert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3"/>
          <p:cNvPicPr/>
          <p:nvPr/>
        </p:nvPicPr>
        <p:blipFill>
          <a:blip r:embed="rId8"/>
          <a:stretch/>
        </p:blipFill>
        <p:spPr>
          <a:xfrm>
            <a:off x="8597160" y="2269800"/>
            <a:ext cx="2702160" cy="335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96;p2" descr="erasmus2020flag"/>
          <p:cNvPicPr/>
          <p:nvPr/>
        </p:nvPicPr>
        <p:blipFill>
          <a:blip r:embed="rId2"/>
          <a:stretch/>
        </p:blipFill>
        <p:spPr>
          <a:xfrm>
            <a:off x="1703520" y="81000"/>
            <a:ext cx="1885680" cy="539280"/>
          </a:xfrm>
          <a:prstGeom prst="rect">
            <a:avLst/>
          </a:prstGeom>
          <a:ln w="0">
            <a:noFill/>
          </a:ln>
        </p:spPr>
      </p:pic>
      <p:pic>
        <p:nvPicPr>
          <p:cNvPr id="216" name="Google Shape;97;p2" descr="Logo_zold_fekete_transparent.png"/>
          <p:cNvPicPr/>
          <p:nvPr/>
        </p:nvPicPr>
        <p:blipFill>
          <a:blip r:embed="rId3"/>
          <a:stretch/>
        </p:blipFill>
        <p:spPr>
          <a:xfrm>
            <a:off x="9792720" y="44640"/>
            <a:ext cx="623520" cy="704520"/>
          </a:xfrm>
          <a:prstGeom prst="rect">
            <a:avLst/>
          </a:prstGeom>
          <a:ln w="0">
            <a:noFill/>
          </a:ln>
        </p:spPr>
      </p:pic>
      <p:sp>
        <p:nvSpPr>
          <p:cNvPr id="217" name="Google Shape;98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218" name="Google Shape;99;p2" descr="amaka1trans.jpg"/>
          <p:cNvPicPr/>
          <p:nvPr/>
        </p:nvPicPr>
        <p:blipFill>
          <a:blip r:embed="rId4"/>
          <a:stretch/>
        </p:blipFill>
        <p:spPr>
          <a:xfrm>
            <a:off x="6300720" y="10363320"/>
            <a:ext cx="866520" cy="676080"/>
          </a:xfrm>
          <a:prstGeom prst="rect">
            <a:avLst/>
          </a:prstGeom>
          <a:ln w="0">
            <a:noFill/>
          </a:ln>
        </p:spPr>
      </p:pic>
      <p:pic>
        <p:nvPicPr>
          <p:cNvPr id="219" name="Google Shape;100;p2" descr="Antropos_transparent_logo.png"/>
          <p:cNvPicPr/>
          <p:nvPr/>
        </p:nvPicPr>
        <p:blipFill>
          <a:blip r:embed="rId5"/>
          <a:stretch/>
        </p:blipFill>
        <p:spPr>
          <a:xfrm>
            <a:off x="5735880" y="6308640"/>
            <a:ext cx="732960" cy="504360"/>
          </a:xfrm>
          <a:prstGeom prst="rect">
            <a:avLst/>
          </a:prstGeom>
          <a:ln w="0">
            <a:noFill/>
          </a:ln>
        </p:spPr>
      </p:pic>
      <p:pic>
        <p:nvPicPr>
          <p:cNvPr id="220" name="Google Shape;101;p2" descr="Váltó logo 3"/>
          <p:cNvPicPr/>
          <p:nvPr/>
        </p:nvPicPr>
        <p:blipFill>
          <a:blip r:embed="rId6"/>
          <a:stretch/>
        </p:blipFill>
        <p:spPr>
          <a:xfrm>
            <a:off x="1775520" y="6089400"/>
            <a:ext cx="474480" cy="72360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102;p2"/>
          <p:cNvSpPr/>
          <p:nvPr/>
        </p:nvSpPr>
        <p:spPr>
          <a:xfrm>
            <a:off x="1523880" y="43920"/>
            <a:ext cx="9143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222" name="Google Shape;103;p2" descr="amaka1trans.jpg"/>
          <p:cNvPicPr/>
          <p:nvPr/>
        </p:nvPicPr>
        <p:blipFill>
          <a:blip r:embed="rId4"/>
          <a:stretch/>
        </p:blipFill>
        <p:spPr>
          <a:xfrm>
            <a:off x="9549720" y="6137280"/>
            <a:ext cx="866520" cy="676080"/>
          </a:xfrm>
          <a:prstGeom prst="rect">
            <a:avLst/>
          </a:prstGeom>
          <a:ln w="0"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938880" y="1085760"/>
            <a:ext cx="4065480" cy="97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u-HU" sz="3600" b="0" strike="noStrike" spc="-1">
                <a:solidFill>
                  <a:srgbClr val="000000"/>
                </a:solidFill>
                <a:latin typeface="Calibri Light"/>
              </a:rPr>
              <a:t>Munkaterápia – Hol?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800" b="0" strike="noStrike" spc="-1">
                <a:solidFill>
                  <a:srgbClr val="000000"/>
                </a:solidFill>
                <a:latin typeface="Calibri Light"/>
              </a:rPr>
              <a:t>Munkaterületek a Terápiás Otthonban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400" b="0" strike="noStrike" spc="-1">
                <a:solidFill>
                  <a:srgbClr val="000000"/>
                </a:solidFill>
                <a:latin typeface="Calibri Light"/>
              </a:rPr>
              <a:t>Konyha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Content Placeholder 11"/>
          <p:cNvPicPr/>
          <p:nvPr/>
        </p:nvPicPr>
        <p:blipFill>
          <a:blip r:embed="rId7"/>
          <a:stretch/>
        </p:blipFill>
        <p:spPr>
          <a:xfrm>
            <a:off x="5319360" y="1679760"/>
            <a:ext cx="6171840" cy="418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169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 A munkaterápia menete  a  Portage modell alapján </vt:lpstr>
      <vt:lpstr>A Portage modell holisztikus szemlélet</vt:lpstr>
      <vt:lpstr>Munkaterápia  - Miért? </vt:lpstr>
      <vt:lpstr> Munkaterápia – Milyen céllal? </vt:lpstr>
      <vt:lpstr>Munkaterápia – Kinek? </vt:lpstr>
      <vt:lpstr>Munkaterápia – Hol? </vt:lpstr>
      <vt:lpstr>Munkaterápia – Hol? </vt:lpstr>
      <vt:lpstr>Munkaterápia – Hol? </vt:lpstr>
      <vt:lpstr>Munkaterápia – Hol? </vt:lpstr>
      <vt:lpstr>Munkaterápia – Hol? </vt:lpstr>
      <vt:lpstr>Munkaterápia során szerzett kompetenciák </vt:lpstr>
      <vt:lpstr>Munkaterápia során szerzett kompetenciák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Munkatérápia a magyarózdi Drogterápiás Otthonban</dc:title>
  <dc:creator>Éva</dc:creator>
  <cp:lastModifiedBy>Csilla Hener</cp:lastModifiedBy>
  <cp:revision>31</cp:revision>
  <dcterms:created xsi:type="dcterms:W3CDTF">2023-06-23T12:54:19Z</dcterms:created>
  <dcterms:modified xsi:type="dcterms:W3CDTF">2023-06-26T04:49:09Z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Widescreen</vt:lpwstr>
  </property>
  <property fmtid="{D5CDD505-2E9C-101B-9397-08002B2CF9AE}" pid="4" name="Slides">
    <vt:i4>12</vt:i4>
  </property>
</Properties>
</file>